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  <a:srgbClr val="0000FF"/>
    <a:srgbClr val="CCFF99"/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2A8DE-4396-4F35-B477-724C61B327CA}" type="datetimeFigureOut">
              <a:rPr lang="th-TH" smtClean="0"/>
              <a:t>03/08/63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626A-0E14-4849-A6ED-9962F633AA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2619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86E24D-7778-4ED8-84F2-028AF9656DAA}" type="datetimeFigureOut">
              <a:rPr lang="th-TH" smtClean="0"/>
              <a:pPr/>
              <a:t>03/08/63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C8FF5C-C298-44D7-8CFE-B87862983881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9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29600" cy="1656185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7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7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7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7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7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การทำแผนประจำปี </a:t>
            </a:r>
            <a:br>
              <a:rPr lang="th-TH" sz="7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3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2564 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2780928"/>
            <a:ext cx="7272808" cy="3816424"/>
          </a:xfrm>
        </p:spPr>
        <p:txBody>
          <a:bodyPr>
            <a:normAutofit fontScale="40000" lnSpcReduction="20000"/>
          </a:bodyPr>
          <a:lstStyle/>
          <a:p>
            <a:pPr algn="ctr"/>
            <a:endParaRPr lang="th-TH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73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</a:t>
            </a:r>
          </a:p>
          <a:p>
            <a:pPr algn="ctr"/>
            <a:endParaRPr lang="th-TH" sz="73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73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73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กลุ่มงานพัสดุ</a:t>
            </a:r>
          </a:p>
          <a:p>
            <a:pPr algn="ctr"/>
            <a:r>
              <a:rPr lang="th-TH" sz="73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โรงพยาบาลสุรินทร์</a:t>
            </a:r>
          </a:p>
          <a:p>
            <a:pPr algn="ctr"/>
            <a:endParaRPr lang="th-TH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โทร 22810 -22815</a:t>
            </a:r>
          </a:p>
          <a:p>
            <a:pPr algn="ctr"/>
            <a:endParaRPr lang="th-TH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</a:t>
            </a:r>
            <a:b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พ.ร.บ.การจัดซื้อจัดจ้างและการบริหารพัสดุภาครัฐ พ.ศ. 2560    </a:t>
            </a:r>
            <a:b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มาตรา 11  เผยแพร่</a:t>
            </a:r>
            <a:b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ประกาศคณะกรรมการตรวจเงินแผ่นดิน เรื่อง การจัดทำแผน</a:t>
            </a:r>
            <a:b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ปฏิบัติการจัดซื้อจัดจ้าง</a:t>
            </a:r>
            <a:b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เกณฑ์ อื่น ๆ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ITA ,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EIA , KPI , 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ความเสี่ยง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มิติ</a:t>
            </a:r>
            <a:b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None/>
            </a:pP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เป็นไปตามระเบียบของทางราชการ</a:t>
            </a:r>
          </a:p>
          <a:p>
            <a:pPr marL="514350" indent="-51435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เพื่อให้นำมากำหนดวิธีการจัดซื้อจัดจ้าง </a:t>
            </a:r>
          </a:p>
          <a:p>
            <a:pPr marL="514350" indent="-51435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สามารถนำไปจัดซื้อจัดจ้างได้จริง  มีประสิทธิภาพ</a:t>
            </a:r>
          </a:p>
          <a:p>
            <a:pPr marL="514350" indent="-51435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สามารถกำกับติดตามการใช้จ่ายงบประมาณได้อย่างมีประสิทธิภาพ</a:t>
            </a:r>
          </a:p>
          <a:p>
            <a:pPr marL="514350" indent="-514350">
              <a:buAutoNum type="arabicPeriod"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AutoNum type="arabicPeriod"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แผนผังลำดับงาน: เทปเจาะรู 3"/>
          <p:cNvSpPr/>
          <p:nvPr/>
        </p:nvSpPr>
        <p:spPr>
          <a:xfrm>
            <a:off x="3419872" y="260648"/>
            <a:ext cx="2448272" cy="792088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ความเป็นมา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แผนผังลำดับงาน: เทปเจาะรู 4"/>
          <p:cNvSpPr/>
          <p:nvPr/>
        </p:nvSpPr>
        <p:spPr>
          <a:xfrm>
            <a:off x="3347864" y="3284984"/>
            <a:ext cx="2448272" cy="792088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None/>
            </a:pP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806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ลักษณะของแผนประจำปี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ข้อมูลย้อนหลัง 3 ปี  เป็นข้อมูลที่ถูกต้องและประมาณการได้</a:t>
            </a:r>
          </a:p>
          <a:p>
            <a:pPr marL="514350" indent="-51435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แยกหมวดวัสดุ/ครุภัณฑ์ ถูกต้อง</a:t>
            </a:r>
          </a:p>
          <a:p>
            <a:pPr marL="514350" indent="-51435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การซื้ออะไหล่ซ่อม เป็น  ซื้อวัสดุ</a:t>
            </a:r>
          </a:p>
          <a:p>
            <a:pPr marL="514350" indent="-51435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การจ้างซ่อม รวมอะไหล่  เป็น งานจ้าง</a:t>
            </a:r>
          </a:p>
          <a:p>
            <a:pPr marL="514350" indent="-514350">
              <a:buNone/>
            </a:pPr>
            <a:r>
              <a:rPr lang="th-TH" sz="2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หลักคิด 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ใช้แล้วหมดไปเป็นวัสดุ  / ใช้แล้วเสีย สามารถซ่อมได้ เป็นครุภัณฑ์</a:t>
            </a:r>
          </a:p>
          <a:p>
            <a:pPr marL="514350" indent="-51435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เป็นแผนภาพรวมของโรงพยาบาลสุรินทร์  </a:t>
            </a:r>
          </a:p>
          <a:p>
            <a:pPr marL="514350" indent="-51435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</a:t>
            </a:r>
            <a:r>
              <a:rPr lang="th-TH" sz="2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ไม่ใช่แผนของงาน หรือกลุ่มงาน</a:t>
            </a:r>
          </a:p>
          <a:p>
            <a:pPr marL="514350" indent="-514350">
              <a:buNone/>
            </a:pPr>
            <a:r>
              <a:rPr lang="th-TH" sz="2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- วัสดุเดียวกันใช้หลายที่  ต้องมีเจ้าภาพ  หรือนำเข้าคลังพัสดุกลาง</a:t>
            </a:r>
          </a:p>
          <a:p>
            <a:pPr marL="514350" indent="-51435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4. ประมาณการ ให้สอดคล้องใกล้เคียงกับความเป็นจริงมากที่สุด  </a:t>
            </a:r>
          </a:p>
          <a:p>
            <a:pPr marL="514350" indent="-514350">
              <a:buNone/>
            </a:pP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None/>
            </a:pP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None/>
            </a:pP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</a:t>
            </a:r>
            <a:endParaRPr lang="th-TH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None/>
            </a:pP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71600" y="4869160"/>
            <a:ext cx="2448272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วงเงินงบประมาณ</a:t>
            </a:r>
          </a:p>
        </p:txBody>
      </p:sp>
      <p:sp>
        <p:nvSpPr>
          <p:cNvPr id="9" name="ลูกศรลง 8"/>
          <p:cNvSpPr/>
          <p:nvPr/>
        </p:nvSpPr>
        <p:spPr>
          <a:xfrm rot="16200000">
            <a:off x="4028952" y="4620120"/>
            <a:ext cx="1080120" cy="1578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</a:t>
            </a: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5724128" y="4653136"/>
            <a:ext cx="1944216" cy="792088"/>
          </a:xfrm>
          <a:prstGeom prst="roundRect">
            <a:avLst/>
          </a:prstGeom>
          <a:solidFill>
            <a:srgbClr val="FF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</a:t>
            </a:r>
          </a:p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จัดซื้อจัดจ้าง</a:t>
            </a: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5796136" y="5589240"/>
            <a:ext cx="1944216" cy="720080"/>
          </a:xfrm>
          <a:prstGeom prst="roundRect">
            <a:avLst/>
          </a:prstGeom>
          <a:solidFill>
            <a:srgbClr val="CC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ผู้มีอำนาจอนุมัติ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86409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ผลของการประมาณการสูงหรือต่ำในการจัดทำแผน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/>
          <a:lstStyle/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การประมาณการสูงเกินไป</a:t>
            </a:r>
          </a:p>
          <a:p>
            <a:pPr>
              <a:buNone/>
            </a:pPr>
            <a:r>
              <a:rPr lang="th-TH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ทำให้ * วิธีการจัดซื้อจัดจ้างเปลี่ยนไป </a:t>
            </a:r>
          </a:p>
          <a:p>
            <a:pPr>
              <a:buNone/>
            </a:pPr>
            <a:r>
              <a:rPr lang="th-TH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* อำนาจอนุมัติเปลี่ยนไป</a:t>
            </a:r>
          </a:p>
          <a:p>
            <a:pPr>
              <a:buNone/>
            </a:pPr>
            <a:r>
              <a:rPr lang="th-TH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* การจัดหามีความยุ่งยาก  ซับซ้อนกว่า</a:t>
            </a:r>
          </a:p>
          <a:p>
            <a:pPr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การประมาณการต่ำไป</a:t>
            </a:r>
          </a:p>
          <a:p>
            <a:pPr>
              <a:buNone/>
            </a:pPr>
            <a:r>
              <a:rPr lang="th-TH" dirty="0">
                <a:solidFill>
                  <a:schemeClr val="accent4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ทำให้ </a:t>
            </a:r>
            <a:r>
              <a:rPr lang="th-TH" b="1" dirty="0">
                <a:solidFill>
                  <a:schemeClr val="accent4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ต้องของบประมาณเพิ่ม</a:t>
            </a:r>
          </a:p>
          <a:p>
            <a:pPr>
              <a:buNone/>
            </a:pPr>
            <a:r>
              <a:rPr lang="th-TH" b="1" dirty="0">
                <a:solidFill>
                  <a:schemeClr val="accent4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* ต้องจัดซื้อ จัดจ้าง หลายครั้ง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</a:t>
            </a:r>
          </a:p>
        </p:txBody>
      </p:sp>
      <p:sp>
        <p:nvSpPr>
          <p:cNvPr id="4" name="วงรี 3"/>
          <p:cNvSpPr/>
          <p:nvPr/>
        </p:nvSpPr>
        <p:spPr>
          <a:xfrm>
            <a:off x="5580112" y="4509120"/>
            <a:ext cx="2376264" cy="20882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4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แบ่งซื้อ</a:t>
            </a:r>
          </a:p>
          <a:p>
            <a:pPr algn="ctr"/>
            <a:r>
              <a:rPr lang="th-TH" b="1" dirty="0">
                <a:solidFill>
                  <a:schemeClr val="accent4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แบ่งจ้าง</a:t>
            </a:r>
          </a:p>
        </p:txBody>
      </p:sp>
      <p:sp>
        <p:nvSpPr>
          <p:cNvPr id="5" name="ลูกศรลง 4"/>
          <p:cNvSpPr/>
          <p:nvPr/>
        </p:nvSpPr>
        <p:spPr>
          <a:xfrm rot="16200000">
            <a:off x="4355976" y="4941168"/>
            <a:ext cx="864096" cy="129614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 rot="10800000" flipV="1">
            <a:off x="899592" y="4869160"/>
            <a:ext cx="2808312" cy="16115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accent4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การลดวงเงิน</a:t>
            </a:r>
          </a:p>
          <a:p>
            <a:pPr algn="ctr"/>
            <a:r>
              <a:rPr lang="th-TH" dirty="0">
                <a:solidFill>
                  <a:schemeClr val="accent4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อำนาจอนุมัติ  เปลี่ยน</a:t>
            </a:r>
          </a:p>
          <a:p>
            <a:pPr algn="ctr"/>
            <a:r>
              <a:rPr lang="th-TH" dirty="0">
                <a:solidFill>
                  <a:schemeClr val="accent4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วิธีการจัดหา   เปลี่ยน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260648"/>
            <a:ext cx="8496944" cy="640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กำหนดความต้องการจัดซื้อแบ่งเป็นราย</a:t>
            </a: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ไตรมาส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ชัดเจน และขอซื้อตรงตามแผนที่ทำไว้</a:t>
            </a:r>
          </a:p>
          <a:p>
            <a:pPr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ไม่ควรกำหนดวงเงินงบประมาณแบบเหมารวม (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LUM SUM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)โดยไม่มีรายละเอียดประกอบที่ชัดเจน </a:t>
            </a:r>
          </a:p>
          <a:p>
            <a:pPr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ตรวจสอบราคาต่อหน่วย  หน่วยนับ  ให้ถูกต้อง</a:t>
            </a:r>
          </a:p>
          <a:p>
            <a:pPr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 ราคาต่อหน่วยที่จะจัดทำแผน ต้องสืบจากท้องตลาดก่อน ว่าราคาต่อหน่วยที่ทำแผนขออนุมัติสามารถซื้อวัสดุนั้น ได้จริง</a:t>
            </a:r>
          </a:p>
          <a:p>
            <a:pPr>
              <a:buNone/>
            </a:pPr>
            <a:r>
              <a:rPr lang="th-TH" sz="1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(ป้องกันปัญหาการได้รับอนุมัติงบน้อย แล้วไม่สามารถจัดซื้อได้  ต้องขออนุมัติเพิ่ม หรือใช้งบประมาณรายการอื่นทดแทน)</a:t>
            </a:r>
          </a:p>
          <a:p>
            <a:pPr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9. ใช้ชื่อกลางในการจัดทำแผน  </a:t>
            </a:r>
          </a:p>
          <a:p>
            <a:pPr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10. นำรายการวัสดุ/ครุภัณฑ์ ที่ต้องการใช้จริง เข้าบรรจุไว้ในแผนให้มากที่สุด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การเตรียมการดำเนินการจัดหาตามแผน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988840"/>
            <a:ext cx="8424936" cy="4536504"/>
          </a:xfrm>
        </p:spPr>
        <p:txBody>
          <a:bodyPr>
            <a:normAutofit/>
          </a:bodyPr>
          <a:lstStyle/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ส่งล่วงหน้าก่อนแผนอนุมัติได้</a:t>
            </a: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2564904"/>
            <a:ext cx="3816424" cy="1800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เสนอรายชื่อ</a:t>
            </a: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คณะกรรมการกำหนดคุณลักษณะ</a:t>
            </a: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คณะกรรมการพิจารณาผล</a:t>
            </a: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คณะกรรมการตรวจรับ</a:t>
            </a:r>
          </a:p>
        </p:txBody>
      </p:sp>
      <p:sp>
        <p:nvSpPr>
          <p:cNvPr id="8" name="ลูกศรลง 7"/>
          <p:cNvSpPr/>
          <p:nvPr/>
        </p:nvSpPr>
        <p:spPr>
          <a:xfrm rot="16200000">
            <a:off x="4130191" y="3221063"/>
            <a:ext cx="504056" cy="487882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29884" y="2564904"/>
            <a:ext cx="4194312" cy="1800200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กำหนดคุณลักษณะเฉพาะ(</a:t>
            </a:r>
            <a: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spec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 </a:t>
            </a:r>
          </a:p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</a:p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ขอบเขตของงาน(</a:t>
            </a:r>
            <a: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TOR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ctr"/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1907704" y="43651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6948264" y="43651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1907704" y="4869160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>
            <a:off x="4211960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วงรี 18"/>
          <p:cNvSpPr/>
          <p:nvPr/>
        </p:nvSpPr>
        <p:spPr>
          <a:xfrm>
            <a:off x="3491880" y="5301208"/>
            <a:ext cx="1512168" cy="136815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พัสดุ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Pictures\13329273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028384" cy="4900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ปกแข็ง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427</Words>
  <Application>Microsoft Office PowerPoint</Application>
  <PresentationFormat>นำเสนอทางหน้าจอ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ไหลเวียน</vt:lpstr>
      <vt:lpstr>    การทำแผนประจำปี  งบประมาณ 2564 </vt:lpstr>
      <vt:lpstr>                                                                            1. พ.ร.บ.การจัดซื้อจัดจ้างและการบริหารพัสดุภาครัฐ พ.ศ. 2560         มาตรา 11  เผยแพร่ 2. ประกาศคณะกรรมการตรวจเงินแผ่นดิน เรื่อง การจัดทำแผน     ปฏิบัติการจัดซื้อจัดจ้าง 3. เกณฑ์ อื่น ๆ ITA , EIA , KPI , ความเสี่ยง 5 มิติ </vt:lpstr>
      <vt:lpstr>ลักษณะของแผนประจำปี</vt:lpstr>
      <vt:lpstr>ผลของการประมาณการสูงหรือต่ำในการจัดทำแผน</vt:lpstr>
      <vt:lpstr>งานนำเสนอ PowerPoint</vt:lpstr>
      <vt:lpstr>การเตรียมการดำเนินการจัดหาตามแผน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การทำแผนประจำปี  งบประมาณ 2563</dc:title>
  <dc:creator>Administrator</dc:creator>
  <cp:lastModifiedBy>PLAN</cp:lastModifiedBy>
  <cp:revision>37</cp:revision>
  <cp:lastPrinted>2020-07-21T08:03:50Z</cp:lastPrinted>
  <dcterms:created xsi:type="dcterms:W3CDTF">2019-06-24T07:07:58Z</dcterms:created>
  <dcterms:modified xsi:type="dcterms:W3CDTF">2020-08-03T10:20:00Z</dcterms:modified>
</cp:coreProperties>
</file>